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1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05E67-B3FD-3C4C-B402-AB330E78F810}" type="datetimeFigureOut">
              <a:rPr lang="de-DE" smtClean="0"/>
              <a:t>30.03.17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216B3-38CF-1245-9C4A-9360301576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6B3-38CF-1245-9C4A-93603015764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21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183-A717-8940-8DD5-56C4F5F68A6C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66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442D-DC26-1D47-9D43-CE0BADE596A6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5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0BCE1-43F3-F846-9997-84EBCF81925B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82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1D7D-33FC-3243-9ECB-249B09D2230C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7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C09C-6C13-FC4E-845D-F54047CA1C10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98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65AAF-F9DF-1941-A647-EDA3CBE523F1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7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039D-2168-3047-8E4E-E0947F3B53E5}" type="datetime1">
              <a:rPr lang="de-CH" smtClean="0"/>
              <a:t>30.03.17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E1D1-1807-A34C-8D2A-7956DB35B20B}" type="datetime1">
              <a:rPr lang="de-CH" smtClean="0"/>
              <a:t>30.03.17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35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9D480-3F47-014B-A5FD-5B69BEC65A12}" type="datetime1">
              <a:rPr lang="de-CH" smtClean="0"/>
              <a:t>30.03.17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7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CE3B3-99D3-0042-B4E7-7D0C0F59D3DF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60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240-72B2-2E4B-81CC-14825CE31D8B}" type="datetime1">
              <a:rPr lang="de-CH" smtClean="0"/>
              <a:t>30.03.17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78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D943-AA2B-3340-BD05-0002B51AC7BC}" type="datetime1">
              <a:rPr lang="de-CH" smtClean="0"/>
              <a:t>30.03.17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10BCB-1C0C-CB40-B100-B99149FF4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28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852228" y="1502131"/>
            <a:ext cx="8614604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de-DE" altLang="de-DE" sz="4400" b="1" dirty="0">
                <a:latin typeface="+mj-lt"/>
                <a:ea typeface="+mj-ea"/>
                <a:cs typeface="+mj-cs"/>
              </a:rPr>
              <a:t>Grundlagen Englisch</a:t>
            </a:r>
            <a:br>
              <a:rPr lang="de-DE" altLang="de-DE" sz="4400" b="1" dirty="0">
                <a:latin typeface="+mj-lt"/>
                <a:ea typeface="+mj-ea"/>
                <a:cs typeface="+mj-cs"/>
              </a:rPr>
            </a:br>
            <a:r>
              <a:rPr lang="de-DE" altLang="de-DE" sz="4400" dirty="0">
                <a:latin typeface="+mj-lt"/>
                <a:ea typeface="+mj-ea"/>
                <a:cs typeface="+mj-cs"/>
              </a:rPr>
              <a:t/>
            </a:r>
            <a:br>
              <a:rPr lang="de-DE" altLang="de-DE" sz="4400" dirty="0">
                <a:latin typeface="+mj-lt"/>
                <a:ea typeface="+mj-ea"/>
                <a:cs typeface="+mj-cs"/>
              </a:rPr>
            </a:br>
            <a:r>
              <a:rPr lang="de-CH" sz="4000" i="1" dirty="0" err="1" smtClean="0">
                <a:latin typeface="+mj-lt"/>
                <a:ea typeface="+mj-ea"/>
                <a:cs typeface="+mj-cs"/>
              </a:rPr>
              <a:t>nouns</a:t>
            </a:r>
            <a:r>
              <a:rPr lang="de-CH" sz="4000" i="1" dirty="0">
                <a:latin typeface="+mj-lt"/>
                <a:ea typeface="+mj-ea"/>
                <a:cs typeface="+mj-cs"/>
              </a:rPr>
              <a:t>, </a:t>
            </a:r>
            <a:r>
              <a:rPr lang="de-CH" sz="4000" i="1" dirty="0" err="1">
                <a:latin typeface="+mj-lt"/>
                <a:ea typeface="+mj-ea"/>
                <a:cs typeface="+mj-cs"/>
              </a:rPr>
              <a:t>articles</a:t>
            </a:r>
            <a:r>
              <a:rPr lang="de-CH" sz="4000" i="1" dirty="0">
                <a:latin typeface="+mj-lt"/>
                <a:ea typeface="+mj-ea"/>
                <a:cs typeface="+mj-cs"/>
              </a:rPr>
              <a:t> </a:t>
            </a:r>
            <a:r>
              <a:rPr lang="de-CH" sz="4000" i="1" dirty="0" err="1">
                <a:latin typeface="+mj-lt"/>
                <a:ea typeface="+mj-ea"/>
                <a:cs typeface="+mj-cs"/>
              </a:rPr>
              <a:t>and</a:t>
            </a:r>
            <a:r>
              <a:rPr lang="de-CH" sz="4000" i="1" dirty="0">
                <a:latin typeface="+mj-lt"/>
                <a:ea typeface="+mj-ea"/>
                <a:cs typeface="+mj-cs"/>
              </a:rPr>
              <a:t> </a:t>
            </a:r>
            <a:r>
              <a:rPr lang="de-CH" sz="4000" i="1" dirty="0" err="1">
                <a:latin typeface="+mj-lt"/>
                <a:ea typeface="+mj-ea"/>
                <a:cs typeface="+mj-cs"/>
              </a:rPr>
              <a:t>determiners</a:t>
            </a:r>
            <a:endParaRPr lang="de-CH" sz="4000" i="1" dirty="0">
              <a:latin typeface="+mj-lt"/>
              <a:ea typeface="+mj-ea"/>
              <a:cs typeface="+mj-cs"/>
            </a:endParaRPr>
          </a:p>
          <a:p>
            <a:pPr marL="571500" indent="-571500" algn="ctr">
              <a:spcBef>
                <a:spcPct val="0"/>
              </a:spcBef>
              <a:buFontTx/>
              <a:buChar char="-"/>
              <a:defRPr/>
            </a:pPr>
            <a:endParaRPr lang="de-CH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048000" y="5305051"/>
            <a:ext cx="6400800" cy="1226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de-DE" altLang="de-DE" sz="3200" dirty="0">
                <a:solidFill>
                  <a:srgbClr val="898989"/>
                </a:solidFill>
              </a:rPr>
              <a:t>HFW Bern</a:t>
            </a:r>
          </a:p>
          <a:p>
            <a:pPr algn="ctr">
              <a:spcBef>
                <a:spcPct val="20000"/>
              </a:spcBef>
              <a:defRPr/>
            </a:pPr>
            <a:r>
              <a:rPr lang="de-DE" altLang="de-DE" sz="3200" dirty="0">
                <a:solidFill>
                  <a:srgbClr val="898989"/>
                </a:solidFill>
              </a:rPr>
              <a:t>Philipp Brunner</a:t>
            </a:r>
          </a:p>
          <a:p>
            <a:pPr algn="ctr">
              <a:spcBef>
                <a:spcPct val="20000"/>
              </a:spcBef>
              <a:defRPr/>
            </a:pPr>
            <a:endParaRPr lang="de-CH" sz="32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168" y="271780"/>
            <a:ext cx="1121664" cy="472440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3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Nouns</a:t>
            </a:r>
            <a:r>
              <a:rPr lang="de-DE" b="1" dirty="0"/>
              <a:t>, </a:t>
            </a:r>
            <a:r>
              <a:rPr lang="de-DE" b="1" u="sng" dirty="0" err="1"/>
              <a:t>articles</a:t>
            </a:r>
            <a:r>
              <a:rPr lang="de-DE" b="1" dirty="0"/>
              <a:t> &amp; </a:t>
            </a:r>
            <a:r>
              <a:rPr lang="de-DE" b="1" dirty="0" err="1"/>
              <a:t>determiners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b="1" dirty="0"/>
              <a:t>a</a:t>
            </a:r>
            <a:r>
              <a:rPr lang="de-CH" b="1" dirty="0" smtClean="0"/>
              <a:t> ….. = </a:t>
            </a:r>
            <a:r>
              <a:rPr lang="de-CH" b="1" dirty="0" err="1" smtClean="0"/>
              <a:t>one</a:t>
            </a:r>
            <a:r>
              <a:rPr lang="de-CH" b="1" dirty="0" smtClean="0"/>
              <a:t> </a:t>
            </a:r>
            <a:r>
              <a:rPr lang="de-CH" b="1" dirty="0" err="1" smtClean="0"/>
              <a:t>thing</a:t>
            </a:r>
            <a:r>
              <a:rPr lang="de-CH" b="1" dirty="0" smtClean="0"/>
              <a:t> </a:t>
            </a:r>
            <a:r>
              <a:rPr lang="de-CH" b="1" dirty="0" err="1" smtClean="0"/>
              <a:t>or</a:t>
            </a:r>
            <a:r>
              <a:rPr lang="de-CH" b="1" dirty="0" smtClean="0"/>
              <a:t> a </a:t>
            </a:r>
            <a:r>
              <a:rPr lang="de-CH" b="1" dirty="0" err="1" smtClean="0"/>
              <a:t>person</a:t>
            </a:r>
            <a:endParaRPr lang="de-CH" b="1" dirty="0" smtClean="0"/>
          </a:p>
          <a:p>
            <a:r>
              <a:rPr lang="de-CH" dirty="0" smtClean="0"/>
              <a:t>Rachel </a:t>
            </a:r>
            <a:r>
              <a:rPr lang="de-CH" dirty="0" err="1" smtClean="0"/>
              <a:t>works</a:t>
            </a:r>
            <a:r>
              <a:rPr lang="de-CH" dirty="0" smtClean="0"/>
              <a:t> in </a:t>
            </a:r>
            <a:r>
              <a:rPr lang="de-CH" b="1" dirty="0" smtClean="0"/>
              <a:t>a</a:t>
            </a:r>
            <a:r>
              <a:rPr lang="de-CH" dirty="0" smtClean="0"/>
              <a:t> </a:t>
            </a:r>
            <a:r>
              <a:rPr lang="de-CH" b="1" dirty="0" err="1" smtClean="0"/>
              <a:t>bank</a:t>
            </a:r>
            <a:r>
              <a:rPr lang="de-CH" dirty="0" smtClean="0"/>
              <a:t>.</a:t>
            </a:r>
          </a:p>
          <a:p>
            <a:r>
              <a:rPr lang="de-CH" dirty="0" smtClean="0"/>
              <a:t>Can I </a:t>
            </a:r>
            <a:r>
              <a:rPr lang="de-CH" dirty="0" err="1" smtClean="0"/>
              <a:t>ask</a:t>
            </a:r>
            <a:r>
              <a:rPr lang="de-CH" dirty="0" smtClean="0"/>
              <a:t> </a:t>
            </a:r>
            <a:r>
              <a:rPr lang="de-CH" b="1" dirty="0" smtClean="0"/>
              <a:t>a</a:t>
            </a:r>
            <a:r>
              <a:rPr lang="de-CH" dirty="0" smtClean="0"/>
              <a:t> </a:t>
            </a:r>
            <a:r>
              <a:rPr lang="de-CH" b="1" dirty="0" err="1" smtClean="0"/>
              <a:t>question</a:t>
            </a:r>
            <a:r>
              <a:rPr lang="de-CH" dirty="0" smtClean="0"/>
              <a:t>?</a:t>
            </a:r>
          </a:p>
          <a:p>
            <a:r>
              <a:rPr lang="de-CH" dirty="0" err="1" smtClean="0"/>
              <a:t>There’s</a:t>
            </a:r>
            <a:r>
              <a:rPr lang="de-CH" dirty="0" smtClean="0"/>
              <a:t> </a:t>
            </a:r>
            <a:r>
              <a:rPr lang="de-CH" b="1" dirty="0" smtClean="0"/>
              <a:t>a</a:t>
            </a:r>
            <a:r>
              <a:rPr lang="de-CH" dirty="0" smtClean="0"/>
              <a:t> </a:t>
            </a:r>
            <a:r>
              <a:rPr lang="de-CH" b="1" dirty="0" err="1" smtClean="0"/>
              <a:t>woman</a:t>
            </a:r>
            <a:r>
              <a:rPr lang="de-CH" dirty="0" smtClean="0"/>
              <a:t> at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bus</a:t>
            </a:r>
            <a:r>
              <a:rPr lang="de-CH" dirty="0" smtClean="0"/>
              <a:t> </a:t>
            </a:r>
            <a:r>
              <a:rPr lang="de-CH" dirty="0" err="1" smtClean="0"/>
              <a:t>stop</a:t>
            </a:r>
            <a:r>
              <a:rPr lang="de-CH" dirty="0" smtClean="0"/>
              <a:t>.</a:t>
            </a:r>
          </a:p>
          <a:p>
            <a:r>
              <a:rPr lang="de-CH" dirty="0" smtClean="0"/>
              <a:t>I </a:t>
            </a:r>
            <a:r>
              <a:rPr lang="de-CH" dirty="0" err="1" smtClean="0"/>
              <a:t>haven’t</a:t>
            </a:r>
            <a:r>
              <a:rPr lang="de-CH" dirty="0" smtClean="0"/>
              <a:t> </a:t>
            </a:r>
            <a:r>
              <a:rPr lang="de-CH" dirty="0" err="1" smtClean="0"/>
              <a:t>got</a:t>
            </a:r>
            <a:r>
              <a:rPr lang="de-CH" dirty="0" smtClean="0"/>
              <a:t> </a:t>
            </a:r>
            <a:r>
              <a:rPr lang="de-CH" b="1" dirty="0" smtClean="0"/>
              <a:t>a</a:t>
            </a:r>
            <a:r>
              <a:rPr lang="de-CH" dirty="0" smtClean="0"/>
              <a:t> </a:t>
            </a:r>
            <a:r>
              <a:rPr lang="de-CH" b="1" dirty="0" err="1" smtClean="0"/>
              <a:t>computer</a:t>
            </a:r>
            <a:r>
              <a:rPr lang="de-CH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2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5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869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Nouns</a:t>
            </a:r>
            <a:r>
              <a:rPr lang="de-DE" b="1" dirty="0"/>
              <a:t>, </a:t>
            </a:r>
            <a:r>
              <a:rPr lang="de-DE" b="1" u="sng" dirty="0" err="1"/>
              <a:t>articles</a:t>
            </a:r>
            <a:r>
              <a:rPr lang="de-DE" b="1" dirty="0"/>
              <a:t> &amp; </a:t>
            </a:r>
            <a:r>
              <a:rPr lang="de-DE" b="1" dirty="0" err="1"/>
              <a:t>determiners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u="sng" dirty="0"/>
              <a:t>a</a:t>
            </a:r>
            <a:r>
              <a:rPr lang="de-CH" b="1" u="sng" dirty="0" smtClean="0"/>
              <a:t>n</a:t>
            </a:r>
            <a:r>
              <a:rPr lang="de-CH" b="1" dirty="0" smtClean="0"/>
              <a:t> </a:t>
            </a:r>
            <a:r>
              <a:rPr lang="de-CH" b="1" dirty="0" err="1" smtClean="0"/>
              <a:t>before</a:t>
            </a:r>
            <a:r>
              <a:rPr lang="de-CH" b="1" dirty="0" smtClean="0"/>
              <a:t> a/e/i/o/u   </a:t>
            </a:r>
            <a:r>
              <a:rPr lang="de-CH" dirty="0" smtClean="0"/>
              <a:t>(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u="sng" dirty="0" err="1" smtClean="0"/>
              <a:t>pronounced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</a:t>
            </a:r>
            <a:r>
              <a:rPr lang="de-CH" dirty="0" err="1" smtClean="0"/>
              <a:t>vowel</a:t>
            </a:r>
            <a:r>
              <a:rPr lang="de-CH" dirty="0" smtClean="0"/>
              <a:t>!)</a:t>
            </a:r>
          </a:p>
          <a:p>
            <a:r>
              <a:rPr lang="de-CH" dirty="0" smtClean="0"/>
              <a:t>Do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want</a:t>
            </a:r>
            <a:r>
              <a:rPr lang="de-CH" dirty="0" smtClean="0"/>
              <a:t> </a:t>
            </a:r>
            <a:r>
              <a:rPr lang="de-CH" b="1" dirty="0" smtClean="0"/>
              <a:t>an</a:t>
            </a:r>
            <a:r>
              <a:rPr lang="de-CH" dirty="0" smtClean="0"/>
              <a:t> </a:t>
            </a:r>
            <a:r>
              <a:rPr lang="de-CH" b="1" u="sng" dirty="0" err="1" smtClean="0"/>
              <a:t>a</a:t>
            </a:r>
            <a:r>
              <a:rPr lang="de-CH" dirty="0" err="1" smtClean="0"/>
              <a:t>pple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b="1" dirty="0" smtClean="0"/>
              <a:t>an</a:t>
            </a:r>
            <a:r>
              <a:rPr lang="de-CH" dirty="0" smtClean="0"/>
              <a:t> </a:t>
            </a:r>
            <a:r>
              <a:rPr lang="de-CH" b="1" u="sng" dirty="0" smtClean="0"/>
              <a:t>o</a:t>
            </a:r>
            <a:r>
              <a:rPr lang="de-CH" dirty="0" smtClean="0"/>
              <a:t>range?</a:t>
            </a:r>
          </a:p>
          <a:p>
            <a:r>
              <a:rPr lang="de-CH" dirty="0" err="1" smtClean="0"/>
              <a:t>Where’s</a:t>
            </a:r>
            <a:r>
              <a:rPr lang="de-CH" dirty="0" smtClean="0"/>
              <a:t>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b="1" dirty="0" smtClean="0"/>
              <a:t>an</a:t>
            </a:r>
            <a:r>
              <a:rPr lang="de-CH" dirty="0" smtClean="0"/>
              <a:t> </a:t>
            </a:r>
            <a:r>
              <a:rPr lang="de-CH" b="1" u="sng" dirty="0" err="1" smtClean="0"/>
              <a:t>u</a:t>
            </a:r>
            <a:r>
              <a:rPr lang="de-CH" dirty="0" err="1" smtClean="0"/>
              <a:t>mbrella</a:t>
            </a:r>
            <a:r>
              <a:rPr lang="de-CH" dirty="0"/>
              <a:t>?</a:t>
            </a:r>
            <a:endParaRPr lang="de-CH" dirty="0" smtClean="0"/>
          </a:p>
          <a:p>
            <a:r>
              <a:rPr lang="de-CH" dirty="0" err="1" smtClean="0"/>
              <a:t>That’s</a:t>
            </a:r>
            <a:r>
              <a:rPr lang="de-CH" dirty="0" smtClean="0"/>
              <a:t> </a:t>
            </a:r>
            <a:r>
              <a:rPr lang="de-CH" b="1" dirty="0" smtClean="0"/>
              <a:t>an</a:t>
            </a:r>
            <a:r>
              <a:rPr lang="de-CH" dirty="0" smtClean="0"/>
              <a:t> </a:t>
            </a:r>
            <a:r>
              <a:rPr lang="de-CH" b="1" u="sng" dirty="0" err="1" smtClean="0"/>
              <a:t>i</a:t>
            </a:r>
            <a:r>
              <a:rPr lang="de-CH" dirty="0" err="1" smtClean="0"/>
              <a:t>nteresting</a:t>
            </a:r>
            <a:r>
              <a:rPr lang="de-CH" dirty="0" smtClean="0"/>
              <a:t> </a:t>
            </a:r>
            <a:r>
              <a:rPr lang="de-CH" dirty="0" err="1" smtClean="0"/>
              <a:t>question</a:t>
            </a:r>
            <a:r>
              <a:rPr lang="de-CH" dirty="0" smtClean="0"/>
              <a:t>.</a:t>
            </a:r>
          </a:p>
          <a:p>
            <a:r>
              <a:rPr lang="de-CH" dirty="0" smtClean="0"/>
              <a:t>This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b="1" dirty="0" smtClean="0"/>
              <a:t>an</a:t>
            </a:r>
            <a:r>
              <a:rPr lang="de-CH" dirty="0" smtClean="0"/>
              <a:t> </a:t>
            </a:r>
            <a:r>
              <a:rPr lang="de-CH" b="1" u="sng" dirty="0" err="1" smtClean="0"/>
              <a:t>u</a:t>
            </a:r>
            <a:r>
              <a:rPr lang="de-CH" dirty="0" err="1" smtClean="0"/>
              <a:t>nusual</a:t>
            </a:r>
            <a:r>
              <a:rPr lang="de-CH" dirty="0" smtClean="0"/>
              <a:t> </a:t>
            </a:r>
            <a:r>
              <a:rPr lang="de-CH" dirty="0" err="1" smtClean="0"/>
              <a:t>animal</a:t>
            </a:r>
            <a:r>
              <a:rPr lang="de-CH" dirty="0" smtClean="0"/>
              <a:t>.</a:t>
            </a:r>
          </a:p>
          <a:p>
            <a:endParaRPr lang="de-CH" dirty="0"/>
          </a:p>
          <a:p>
            <a:r>
              <a:rPr lang="de-CH" b="1" u="sng" dirty="0" smtClean="0"/>
              <a:t>But</a:t>
            </a:r>
            <a:r>
              <a:rPr lang="de-CH" dirty="0" smtClean="0"/>
              <a:t>: 	</a:t>
            </a:r>
            <a:r>
              <a:rPr lang="de-CH" b="1" dirty="0" smtClean="0"/>
              <a:t>a</a:t>
            </a:r>
            <a:r>
              <a:rPr lang="de-CH" dirty="0" smtClean="0"/>
              <a:t> </a:t>
            </a:r>
            <a:r>
              <a:rPr lang="de-CH" dirty="0" err="1" smtClean="0"/>
              <a:t>university</a:t>
            </a:r>
            <a:r>
              <a:rPr lang="de-CH" dirty="0" smtClean="0"/>
              <a:t> </a:t>
            </a:r>
            <a:r>
              <a:rPr lang="de-CH" dirty="0" smtClean="0">
                <a:sym typeface="Wingdings"/>
              </a:rPr>
              <a:t> /</a:t>
            </a:r>
            <a:r>
              <a:rPr lang="de-CH" u="sng" dirty="0" err="1"/>
              <a:t>juː</a:t>
            </a:r>
            <a:r>
              <a:rPr lang="de-CH" dirty="0" err="1"/>
              <a:t>nɪˈvɜːsəti</a:t>
            </a:r>
            <a:r>
              <a:rPr lang="de-CH" dirty="0"/>
              <a:t>/</a:t>
            </a:r>
            <a:endParaRPr lang="de-CH" dirty="0" smtClean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/>
              <a:t>	</a:t>
            </a:r>
            <a:r>
              <a:rPr lang="de-CH" b="1" dirty="0" smtClean="0"/>
              <a:t>a</a:t>
            </a:r>
            <a:r>
              <a:rPr lang="de-CH" dirty="0" smtClean="0"/>
              <a:t> </a:t>
            </a:r>
            <a:r>
              <a:rPr lang="de-CH" dirty="0" smtClean="0"/>
              <a:t>European </a:t>
            </a:r>
            <a:r>
              <a:rPr lang="de-CH" dirty="0" smtClean="0">
                <a:sym typeface="Wingdings"/>
              </a:rPr>
              <a:t> /</a:t>
            </a:r>
            <a:r>
              <a:rPr lang="hr-HR" u="sng" dirty="0" err="1"/>
              <a:t>jʊə</a:t>
            </a:r>
            <a:r>
              <a:rPr lang="hr-HR" dirty="0" err="1"/>
              <a:t>rəˈpiːən</a:t>
            </a:r>
            <a:r>
              <a:rPr lang="de-CH" dirty="0" smtClean="0"/>
              <a:t>/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3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695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err="1"/>
              <a:t>Nouns</a:t>
            </a:r>
            <a:r>
              <a:rPr lang="de-DE" b="1" dirty="0"/>
              <a:t>, </a:t>
            </a:r>
            <a:r>
              <a:rPr lang="de-DE" b="1" dirty="0" err="1"/>
              <a:t>articles</a:t>
            </a:r>
            <a:r>
              <a:rPr lang="de-DE" b="1" dirty="0"/>
              <a:t> &amp; </a:t>
            </a:r>
            <a:r>
              <a:rPr lang="de-DE" b="1" dirty="0" err="1"/>
              <a:t>determiners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b="1" dirty="0" smtClean="0"/>
              <a:t>Singular		 	Plural</a:t>
            </a:r>
            <a:endParaRPr lang="de-CH" b="1" dirty="0" smtClean="0"/>
          </a:p>
          <a:p>
            <a:r>
              <a:rPr lang="de-CH" dirty="0"/>
              <a:t>a</a:t>
            </a:r>
            <a:r>
              <a:rPr lang="de-CH" dirty="0" smtClean="0"/>
              <a:t> </a:t>
            </a:r>
            <a:r>
              <a:rPr lang="de-CH" dirty="0" err="1" smtClean="0"/>
              <a:t>flower</a:t>
            </a:r>
            <a:r>
              <a:rPr lang="de-CH" dirty="0" smtClean="0"/>
              <a:t>		</a:t>
            </a:r>
            <a:r>
              <a:rPr lang="de-CH" dirty="0" smtClean="0">
                <a:sym typeface="Wingdings" panose="05000000000000000000" pitchFamily="2" charset="2"/>
              </a:rPr>
              <a:t>	</a:t>
            </a:r>
            <a:r>
              <a:rPr lang="de-CH" dirty="0" err="1" smtClean="0">
                <a:sym typeface="Wingdings" panose="05000000000000000000" pitchFamily="2" charset="2"/>
              </a:rPr>
              <a:t>some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flowers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a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train</a:t>
            </a:r>
            <a:r>
              <a:rPr lang="de-CH" dirty="0" smtClean="0">
                <a:sym typeface="Wingdings" panose="05000000000000000000" pitchFamily="2" charset="2"/>
              </a:rPr>
              <a:t>			</a:t>
            </a:r>
            <a:r>
              <a:rPr lang="de-CH" dirty="0" err="1" smtClean="0">
                <a:sym typeface="Wingdings" panose="05000000000000000000" pitchFamily="2" charset="2"/>
              </a:rPr>
              <a:t>two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trains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 err="1">
                <a:sym typeface="Wingdings" panose="05000000000000000000" pitchFamily="2" charset="2"/>
              </a:rPr>
              <a:t>o</a:t>
            </a:r>
            <a:r>
              <a:rPr lang="de-CH" dirty="0" err="1" smtClean="0">
                <a:sym typeface="Wingdings" panose="05000000000000000000" pitchFamily="2" charset="2"/>
              </a:rPr>
              <a:t>ne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week</a:t>
            </a:r>
            <a:r>
              <a:rPr lang="de-CH" dirty="0" smtClean="0">
                <a:sym typeface="Wingdings" panose="05000000000000000000" pitchFamily="2" charset="2"/>
              </a:rPr>
              <a:t>			a </a:t>
            </a:r>
            <a:r>
              <a:rPr lang="de-CH" dirty="0" err="1" smtClean="0">
                <a:sym typeface="Wingdings" panose="05000000000000000000" pitchFamily="2" charset="2"/>
              </a:rPr>
              <a:t>few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weeks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 err="1">
                <a:sym typeface="Wingdings" panose="05000000000000000000" pitchFamily="2" charset="2"/>
              </a:rPr>
              <a:t>t</a:t>
            </a:r>
            <a:r>
              <a:rPr lang="de-CH" dirty="0" err="1" smtClean="0">
                <a:sym typeface="Wingdings" panose="05000000000000000000" pitchFamily="2" charset="2"/>
              </a:rPr>
              <a:t>his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student</a:t>
            </a:r>
            <a:r>
              <a:rPr lang="de-CH" dirty="0" smtClean="0">
                <a:sym typeface="Wingdings" panose="05000000000000000000" pitchFamily="2" charset="2"/>
              </a:rPr>
              <a:t>		</a:t>
            </a:r>
            <a:r>
              <a:rPr lang="de-CH" dirty="0" err="1" smtClean="0">
                <a:sym typeface="Wingdings" panose="05000000000000000000" pitchFamily="2" charset="2"/>
              </a:rPr>
              <a:t>these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students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a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nice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place</a:t>
            </a:r>
            <a:r>
              <a:rPr lang="de-CH" dirty="0" smtClean="0">
                <a:sym typeface="Wingdings" panose="05000000000000000000" pitchFamily="2" charset="2"/>
              </a:rPr>
              <a:t>		</a:t>
            </a:r>
            <a:r>
              <a:rPr lang="de-CH" dirty="0" err="1" smtClean="0">
                <a:sym typeface="Wingdings" panose="05000000000000000000" pitchFamily="2" charset="2"/>
              </a:rPr>
              <a:t>some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nice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places</a:t>
            </a:r>
            <a:endParaRPr lang="de-CH" dirty="0" smtClean="0">
              <a:sym typeface="Wingdings" panose="05000000000000000000" pitchFamily="2" charset="2"/>
            </a:endParaRPr>
          </a:p>
          <a:p>
            <a:endParaRPr lang="de-CH" dirty="0">
              <a:sym typeface="Wingdings" panose="05000000000000000000" pitchFamily="2" charset="2"/>
            </a:endParaRPr>
          </a:p>
          <a:p>
            <a:pPr>
              <a:buFont typeface="Wingdings" charset="0"/>
              <a:buChar char="à"/>
            </a:pPr>
            <a:r>
              <a:rPr lang="de-CH" b="1" dirty="0" err="1" smtClean="0">
                <a:sym typeface="Wingdings" panose="05000000000000000000" pitchFamily="2" charset="2"/>
              </a:rPr>
              <a:t>Spelling</a:t>
            </a:r>
            <a:r>
              <a:rPr lang="de-CH" b="1" dirty="0" smtClean="0">
                <a:sym typeface="Wingdings" panose="05000000000000000000" pitchFamily="2" charset="2"/>
              </a:rPr>
              <a:t> </a:t>
            </a:r>
            <a:r>
              <a:rPr lang="de-CH" b="1" dirty="0" err="1" smtClean="0">
                <a:sym typeface="Wingdings" panose="05000000000000000000" pitchFamily="2" charset="2"/>
              </a:rPr>
              <a:t>rules</a:t>
            </a:r>
            <a:r>
              <a:rPr lang="de-CH" b="1" dirty="0">
                <a:sym typeface="Wingdings" panose="05000000000000000000" pitchFamily="2" charset="2"/>
              </a:rPr>
              <a:t> </a:t>
            </a:r>
            <a:r>
              <a:rPr lang="de-CH" b="1" dirty="0" smtClean="0">
                <a:sym typeface="Wingdings" panose="05000000000000000000" pitchFamily="2" charset="2"/>
              </a:rPr>
              <a:t>(</a:t>
            </a:r>
            <a:r>
              <a:rPr lang="de-CH" b="1" dirty="0" err="1" smtClean="0">
                <a:sym typeface="Wingdings" panose="05000000000000000000" pitchFamily="2" charset="2"/>
              </a:rPr>
              <a:t>bus</a:t>
            </a:r>
            <a:r>
              <a:rPr lang="de-CH" b="1" u="sng" dirty="0" err="1" smtClean="0">
                <a:sym typeface="Wingdings" panose="05000000000000000000" pitchFamily="2" charset="2"/>
              </a:rPr>
              <a:t>es</a:t>
            </a:r>
            <a:r>
              <a:rPr lang="de-CH" b="1" dirty="0" smtClean="0">
                <a:sym typeface="Wingdings" panose="05000000000000000000" pitchFamily="2" charset="2"/>
              </a:rPr>
              <a:t>, </a:t>
            </a:r>
            <a:r>
              <a:rPr lang="de-CH" b="1" dirty="0" err="1" smtClean="0">
                <a:sym typeface="Wingdings" panose="05000000000000000000" pitchFamily="2" charset="2"/>
              </a:rPr>
              <a:t>dish</a:t>
            </a:r>
            <a:r>
              <a:rPr lang="de-CH" b="1" u="sng" dirty="0" err="1" smtClean="0">
                <a:sym typeface="Wingdings" panose="05000000000000000000" pitchFamily="2" charset="2"/>
              </a:rPr>
              <a:t>es</a:t>
            </a:r>
            <a:r>
              <a:rPr lang="de-CH" b="1" dirty="0" smtClean="0">
                <a:sym typeface="Wingdings" panose="05000000000000000000" pitchFamily="2" charset="2"/>
              </a:rPr>
              <a:t>, etc.):</a:t>
            </a:r>
          </a:p>
          <a:p>
            <a:pPr marL="0" indent="0">
              <a:buNone/>
            </a:pPr>
            <a:r>
              <a:rPr lang="de-CH" b="1" dirty="0" smtClean="0">
                <a:sym typeface="Wingdings" panose="05000000000000000000" pitchFamily="2" charset="2"/>
              </a:rPr>
              <a:t>Appendix 3 </a:t>
            </a:r>
            <a:r>
              <a:rPr lang="de-CH" b="1" dirty="0" err="1" smtClean="0">
                <a:sym typeface="Wingdings" panose="05000000000000000000" pitchFamily="2" charset="2"/>
              </a:rPr>
              <a:t>Spelling</a:t>
            </a:r>
            <a:r>
              <a:rPr lang="de-CH" b="1" dirty="0" smtClean="0">
                <a:sym typeface="Wingdings" panose="05000000000000000000" pitchFamily="2" charset="2"/>
              </a:rPr>
              <a:t>, p152-153</a:t>
            </a:r>
            <a:endParaRPr lang="de-CH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4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391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err="1"/>
              <a:t>Nouns</a:t>
            </a:r>
            <a:r>
              <a:rPr lang="de-DE" b="1" dirty="0"/>
              <a:t>, </a:t>
            </a:r>
            <a:r>
              <a:rPr lang="de-DE" b="1" dirty="0" err="1"/>
              <a:t>articles</a:t>
            </a:r>
            <a:r>
              <a:rPr lang="de-DE" b="1" dirty="0"/>
              <a:t> &amp; </a:t>
            </a:r>
            <a:r>
              <a:rPr lang="de-DE" b="1" dirty="0" err="1"/>
              <a:t>determiners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things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u="sng" dirty="0" err="1" smtClean="0"/>
              <a:t>collective</a:t>
            </a:r>
            <a:r>
              <a:rPr lang="de-CH" u="sng" dirty="0" smtClean="0"/>
              <a:t> plural </a:t>
            </a:r>
            <a:r>
              <a:rPr lang="de-CH" dirty="0" smtClean="0"/>
              <a:t>in English:</a:t>
            </a:r>
          </a:p>
          <a:p>
            <a:r>
              <a:rPr lang="de-CH" dirty="0" smtClean="0"/>
              <a:t>Do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wear</a:t>
            </a:r>
            <a:r>
              <a:rPr lang="de-CH" dirty="0" smtClean="0"/>
              <a:t> </a:t>
            </a:r>
            <a:r>
              <a:rPr lang="de-CH" b="1" dirty="0" err="1" smtClean="0"/>
              <a:t>glasses</a:t>
            </a:r>
            <a:r>
              <a:rPr lang="de-CH" dirty="0" smtClean="0"/>
              <a:t>?</a:t>
            </a:r>
          </a:p>
          <a:p>
            <a:r>
              <a:rPr lang="de-CH" dirty="0" smtClean="0"/>
              <a:t>Can I </a:t>
            </a:r>
            <a:r>
              <a:rPr lang="de-CH" dirty="0" err="1" smtClean="0"/>
              <a:t>borrow</a:t>
            </a:r>
            <a:r>
              <a:rPr lang="de-CH" dirty="0" smtClean="0"/>
              <a:t> </a:t>
            </a:r>
            <a:r>
              <a:rPr lang="de-CH" dirty="0" err="1" smtClean="0"/>
              <a:t>your</a:t>
            </a:r>
            <a:r>
              <a:rPr lang="de-CH" dirty="0" smtClean="0"/>
              <a:t> </a:t>
            </a:r>
            <a:r>
              <a:rPr lang="de-CH" b="1" dirty="0" err="1" smtClean="0"/>
              <a:t>scissors</a:t>
            </a:r>
            <a:r>
              <a:rPr lang="de-CH" dirty="0" smtClean="0"/>
              <a:t>?</a:t>
            </a:r>
          </a:p>
          <a:p>
            <a:r>
              <a:rPr lang="de-CH" dirty="0" err="1" smtClean="0"/>
              <a:t>You’ve</a:t>
            </a:r>
            <a:r>
              <a:rPr lang="de-CH" dirty="0" smtClean="0"/>
              <a:t> </a:t>
            </a:r>
            <a:r>
              <a:rPr lang="de-CH" dirty="0" err="1" smtClean="0"/>
              <a:t>got</a:t>
            </a:r>
            <a:r>
              <a:rPr lang="de-CH" dirty="0" smtClean="0"/>
              <a:t> </a:t>
            </a:r>
            <a:r>
              <a:rPr lang="de-CH" dirty="0" err="1" smtClean="0"/>
              <a:t>nice</a:t>
            </a:r>
            <a:r>
              <a:rPr lang="de-CH" dirty="0" smtClean="0"/>
              <a:t> </a:t>
            </a:r>
            <a:r>
              <a:rPr lang="de-CH" b="1" dirty="0" err="1" smtClean="0"/>
              <a:t>jeans</a:t>
            </a:r>
            <a:r>
              <a:rPr lang="de-CH" b="1" dirty="0" smtClean="0"/>
              <a:t>/</a:t>
            </a:r>
            <a:r>
              <a:rPr lang="de-CH" b="1" dirty="0" err="1" smtClean="0"/>
              <a:t>trousers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Where</a:t>
            </a:r>
            <a:r>
              <a:rPr lang="de-CH" dirty="0" smtClean="0"/>
              <a:t> </a:t>
            </a:r>
            <a:r>
              <a:rPr lang="de-CH" dirty="0" err="1" smtClean="0"/>
              <a:t>did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buy</a:t>
            </a:r>
            <a:r>
              <a:rPr lang="de-CH" dirty="0" smtClean="0"/>
              <a:t> </a:t>
            </a:r>
            <a:r>
              <a:rPr lang="de-CH" dirty="0" err="1" smtClean="0"/>
              <a:t>these</a:t>
            </a:r>
            <a:r>
              <a:rPr lang="de-CH" dirty="0" smtClean="0"/>
              <a:t> </a:t>
            </a:r>
            <a:r>
              <a:rPr lang="de-CH" b="1" dirty="0" err="1" smtClean="0"/>
              <a:t>shorts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She</a:t>
            </a:r>
            <a:r>
              <a:rPr lang="de-CH" dirty="0" smtClean="0"/>
              <a:t> </a:t>
            </a:r>
            <a:r>
              <a:rPr lang="de-CH" dirty="0" err="1" smtClean="0"/>
              <a:t>doesn’t</a:t>
            </a:r>
            <a:r>
              <a:rPr lang="de-CH" dirty="0" smtClean="0"/>
              <a:t> like </a:t>
            </a:r>
            <a:r>
              <a:rPr lang="de-CH" dirty="0" err="1" smtClean="0"/>
              <a:t>wearing</a:t>
            </a:r>
            <a:r>
              <a:rPr lang="de-CH" dirty="0" smtClean="0"/>
              <a:t> </a:t>
            </a:r>
            <a:r>
              <a:rPr lang="de-CH" b="1" dirty="0" err="1" smtClean="0"/>
              <a:t>tights</a:t>
            </a:r>
            <a:r>
              <a:rPr lang="de-CH" dirty="0" smtClean="0"/>
              <a:t>.</a:t>
            </a:r>
          </a:p>
          <a:p>
            <a:r>
              <a:rPr lang="de-CH" dirty="0" err="1" smtClean="0"/>
              <a:t>Have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</a:t>
            </a:r>
            <a:r>
              <a:rPr lang="de-CH" dirty="0" err="1" smtClean="0"/>
              <a:t>seen</a:t>
            </a:r>
            <a:r>
              <a:rPr lang="de-CH" dirty="0" smtClean="0"/>
              <a:t> </a:t>
            </a:r>
            <a:r>
              <a:rPr lang="de-CH" dirty="0" err="1" smtClean="0"/>
              <a:t>my</a:t>
            </a:r>
            <a:r>
              <a:rPr lang="de-CH" dirty="0" smtClean="0"/>
              <a:t> </a:t>
            </a:r>
            <a:r>
              <a:rPr lang="de-CH" b="1" dirty="0" err="1" smtClean="0"/>
              <a:t>pyjamas</a:t>
            </a:r>
            <a:r>
              <a:rPr lang="de-CH" dirty="0" smtClean="0"/>
              <a:t>?</a:t>
            </a:r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 also: </a:t>
            </a:r>
            <a:r>
              <a:rPr lang="de-CH" i="1" dirty="0" smtClean="0">
                <a:sym typeface="Wingdings" panose="05000000000000000000" pitchFamily="2" charset="2"/>
              </a:rPr>
              <a:t>a </a:t>
            </a:r>
            <a:r>
              <a:rPr lang="de-CH" i="1" u="sng" dirty="0" smtClean="0">
                <a:sym typeface="Wingdings" panose="05000000000000000000" pitchFamily="2" charset="2"/>
              </a:rPr>
              <a:t>pair</a:t>
            </a:r>
            <a:r>
              <a:rPr lang="de-CH" i="1" dirty="0" smtClean="0">
                <a:sym typeface="Wingdings" panose="05000000000000000000" pitchFamily="2" charset="2"/>
              </a:rPr>
              <a:t> </a:t>
            </a:r>
            <a:r>
              <a:rPr lang="de-CH" i="1" dirty="0" err="1" smtClean="0">
                <a:sym typeface="Wingdings" panose="05000000000000000000" pitchFamily="2" charset="2"/>
              </a:rPr>
              <a:t>of</a:t>
            </a:r>
            <a:endParaRPr lang="de-CH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5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960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err="1"/>
              <a:t>Nouns</a:t>
            </a:r>
            <a:r>
              <a:rPr lang="de-DE" b="1" dirty="0"/>
              <a:t>, </a:t>
            </a:r>
            <a:r>
              <a:rPr lang="de-DE" b="1" dirty="0" err="1"/>
              <a:t>articles</a:t>
            </a:r>
            <a:r>
              <a:rPr lang="de-DE" b="1" dirty="0"/>
              <a:t> &amp; </a:t>
            </a:r>
            <a:r>
              <a:rPr lang="de-DE" b="1" dirty="0" err="1"/>
              <a:t>determiners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b="1" dirty="0" err="1" smtClean="0"/>
              <a:t>Irregular</a:t>
            </a:r>
            <a:r>
              <a:rPr lang="de-CH" b="1" dirty="0" smtClean="0"/>
              <a:t> plural </a:t>
            </a:r>
            <a:r>
              <a:rPr lang="de-CH" b="1" dirty="0" err="1" smtClean="0"/>
              <a:t>forms</a:t>
            </a:r>
            <a:r>
              <a:rPr lang="de-CH" b="1" dirty="0" smtClean="0"/>
              <a:t>:</a:t>
            </a:r>
          </a:p>
          <a:p>
            <a:r>
              <a:rPr lang="de-CH" dirty="0" err="1"/>
              <a:t>o</a:t>
            </a:r>
            <a:r>
              <a:rPr lang="de-CH" dirty="0" err="1" smtClean="0"/>
              <a:t>ne</a:t>
            </a:r>
            <a:r>
              <a:rPr lang="de-CH" dirty="0" smtClean="0"/>
              <a:t> man/</a:t>
            </a:r>
            <a:r>
              <a:rPr lang="de-CH" dirty="0" err="1" smtClean="0"/>
              <a:t>woman</a:t>
            </a:r>
            <a:r>
              <a:rPr lang="de-CH" dirty="0" smtClean="0"/>
              <a:t>		</a:t>
            </a: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smtClean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two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men</a:t>
            </a:r>
            <a:r>
              <a:rPr lang="de-CH" dirty="0" smtClean="0">
                <a:sym typeface="Wingdings" panose="05000000000000000000" pitchFamily="2" charset="2"/>
              </a:rPr>
              <a:t>/</a:t>
            </a:r>
            <a:r>
              <a:rPr lang="de-CH" dirty="0" err="1" smtClean="0">
                <a:sym typeface="Wingdings" panose="05000000000000000000" pitchFamily="2" charset="2"/>
              </a:rPr>
              <a:t>women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a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child</a:t>
            </a:r>
            <a:r>
              <a:rPr lang="de-CH" dirty="0" smtClean="0">
                <a:sym typeface="Wingdings" panose="05000000000000000000" pitchFamily="2" charset="2"/>
              </a:rPr>
              <a:t>			 </a:t>
            </a:r>
            <a:r>
              <a:rPr lang="de-CH" dirty="0" smtClean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many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children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 err="1">
                <a:sym typeface="Wingdings" panose="05000000000000000000" pitchFamily="2" charset="2"/>
              </a:rPr>
              <a:t>o</a:t>
            </a:r>
            <a:r>
              <a:rPr lang="de-CH" dirty="0" err="1" smtClean="0">
                <a:sym typeface="Wingdings" panose="05000000000000000000" pitchFamily="2" charset="2"/>
              </a:rPr>
              <a:t>ne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foot</a:t>
            </a:r>
            <a:r>
              <a:rPr lang="de-CH" dirty="0" smtClean="0">
                <a:sym typeface="Wingdings" panose="05000000000000000000" pitchFamily="2" charset="2"/>
              </a:rPr>
              <a:t>				</a:t>
            </a:r>
            <a:r>
              <a:rPr lang="de-CH" dirty="0" err="1" smtClean="0">
                <a:sym typeface="Wingdings" panose="05000000000000000000" pitchFamily="2" charset="2"/>
              </a:rPr>
              <a:t>two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feet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 err="1">
                <a:sym typeface="Wingdings" panose="05000000000000000000" pitchFamily="2" charset="2"/>
              </a:rPr>
              <a:t>t</a:t>
            </a:r>
            <a:r>
              <a:rPr lang="de-CH" dirty="0" err="1" smtClean="0">
                <a:sym typeface="Wingdings" panose="05000000000000000000" pitchFamily="2" charset="2"/>
              </a:rPr>
              <a:t>his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sheep</a:t>
            </a:r>
            <a:r>
              <a:rPr lang="de-CH" dirty="0" smtClean="0">
                <a:sym typeface="Wingdings" panose="05000000000000000000" pitchFamily="2" charset="2"/>
              </a:rPr>
              <a:t>				</a:t>
            </a:r>
            <a:r>
              <a:rPr lang="de-CH" dirty="0" err="1" smtClean="0">
                <a:sym typeface="Wingdings" panose="05000000000000000000" pitchFamily="2" charset="2"/>
              </a:rPr>
              <a:t>these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sheep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a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fish</a:t>
            </a:r>
            <a:r>
              <a:rPr lang="de-CH" dirty="0" smtClean="0">
                <a:sym typeface="Wingdings" panose="05000000000000000000" pitchFamily="2" charset="2"/>
              </a:rPr>
              <a:t>				</a:t>
            </a:r>
            <a:r>
              <a:rPr lang="de-CH" dirty="0" err="1" smtClean="0">
                <a:sym typeface="Wingdings" panose="05000000000000000000" pitchFamily="2" charset="2"/>
              </a:rPr>
              <a:t>some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fish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a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mouse</a:t>
            </a:r>
            <a:r>
              <a:rPr lang="de-CH" dirty="0" smtClean="0">
                <a:sym typeface="Wingdings" panose="05000000000000000000" pitchFamily="2" charset="2"/>
              </a:rPr>
              <a:t>				</a:t>
            </a:r>
            <a:r>
              <a:rPr lang="de-CH" dirty="0" err="1" smtClean="0">
                <a:sym typeface="Wingdings" panose="05000000000000000000" pitchFamily="2" charset="2"/>
              </a:rPr>
              <a:t>two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mice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a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person</a:t>
            </a:r>
            <a:r>
              <a:rPr lang="de-CH" dirty="0" smtClean="0">
                <a:sym typeface="Wingdings" panose="05000000000000000000" pitchFamily="2" charset="2"/>
              </a:rPr>
              <a:t>				</a:t>
            </a:r>
            <a:r>
              <a:rPr lang="de-CH" dirty="0" err="1" smtClean="0">
                <a:sym typeface="Wingdings" panose="05000000000000000000" pitchFamily="2" charset="2"/>
              </a:rPr>
              <a:t>two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people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 err="1" smtClean="0">
                <a:sym typeface="Wingdings" panose="05000000000000000000" pitchFamily="2" charset="2"/>
              </a:rPr>
              <a:t>one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criterion</a:t>
            </a:r>
            <a:r>
              <a:rPr lang="de-CH" dirty="0" smtClean="0">
                <a:sym typeface="Wingdings" panose="05000000000000000000" pitchFamily="2" charset="2"/>
              </a:rPr>
              <a:t>		</a:t>
            </a:r>
            <a:r>
              <a:rPr lang="de-CH" dirty="0" smtClean="0">
                <a:sym typeface="Wingdings"/>
              </a:rPr>
              <a:t> </a:t>
            </a:r>
            <a:r>
              <a:rPr lang="de-CH" dirty="0" smtClean="0">
                <a:sym typeface="Wingdings"/>
              </a:rPr>
              <a:t>	</a:t>
            </a:r>
            <a:r>
              <a:rPr lang="de-CH" dirty="0" err="1" smtClean="0">
                <a:sym typeface="Wingdings"/>
              </a:rPr>
              <a:t>two</a:t>
            </a:r>
            <a:r>
              <a:rPr lang="de-CH" dirty="0" smtClean="0">
                <a:sym typeface="Wingdings"/>
              </a:rPr>
              <a:t> </a:t>
            </a:r>
            <a:r>
              <a:rPr lang="de-CH" dirty="0" err="1" smtClean="0">
                <a:sym typeface="Wingdings"/>
              </a:rPr>
              <a:t>criteria</a:t>
            </a:r>
            <a:endParaRPr lang="de-CH" dirty="0" smtClean="0">
              <a:sym typeface="Wingdings" panose="05000000000000000000" pitchFamily="2" charset="2"/>
            </a:endParaRP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6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299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Nouns</a:t>
            </a:r>
            <a:r>
              <a:rPr lang="de-DE" b="1" dirty="0"/>
              <a:t>, </a:t>
            </a:r>
            <a:r>
              <a:rPr lang="de-DE" b="1" dirty="0" err="1"/>
              <a:t>articles</a:t>
            </a:r>
            <a:r>
              <a:rPr lang="de-DE" b="1" dirty="0"/>
              <a:t> &amp; </a:t>
            </a:r>
            <a:r>
              <a:rPr lang="de-DE" b="1" u="sng" dirty="0" err="1"/>
              <a:t>determiners</a:t>
            </a:r>
            <a:endParaRPr lang="de-CH" u="sn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7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CH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err="1" smtClean="0"/>
              <a:t>Determiners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uncountable</a:t>
            </a:r>
            <a:r>
              <a:rPr lang="de-DE" dirty="0" smtClean="0"/>
              <a:t> </a:t>
            </a:r>
            <a:r>
              <a:rPr lang="de-DE" dirty="0" err="1" smtClean="0"/>
              <a:t>nouns</a:t>
            </a:r>
            <a:r>
              <a:rPr lang="de-DE" dirty="0" smtClean="0"/>
              <a:t> </a:t>
            </a:r>
            <a:r>
              <a:rPr lang="de-DE" dirty="0" err="1" smtClean="0"/>
              <a:t>countable</a:t>
            </a:r>
            <a:r>
              <a:rPr lang="de-DE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b="1" i="1" dirty="0" smtClean="0"/>
              <a:t>2kg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dirty="0" err="1" smtClean="0"/>
              <a:t>rice</a:t>
            </a:r>
            <a:r>
              <a:rPr lang="de-DE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I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b="1" i="1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coffee</a:t>
            </a:r>
            <a:r>
              <a:rPr lang="de-DE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/>
              <a:t> </a:t>
            </a:r>
            <a:r>
              <a:rPr lang="de-DE" b="1" i="1" dirty="0" smtClean="0"/>
              <a:t>a </a:t>
            </a:r>
            <a:r>
              <a:rPr lang="de-DE" b="1" i="1" dirty="0" err="1" smtClean="0"/>
              <a:t>lot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dirty="0" smtClean="0"/>
              <a:t>time?</a:t>
            </a:r>
          </a:p>
          <a:p>
            <a:pPr lvl="1">
              <a:lnSpc>
                <a:spcPct val="150000"/>
              </a:lnSpc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isn‘t</a:t>
            </a:r>
            <a:r>
              <a:rPr lang="de-DE" dirty="0" smtClean="0"/>
              <a:t> </a:t>
            </a:r>
            <a:r>
              <a:rPr lang="de-DE" b="1" i="1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in </a:t>
            </a:r>
            <a:r>
              <a:rPr lang="de-DE" dirty="0" err="1" smtClean="0"/>
              <a:t>my</a:t>
            </a:r>
            <a:r>
              <a:rPr lang="de-DE" dirty="0" smtClean="0"/>
              <a:t> flat.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I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b="1" dirty="0" smtClean="0"/>
              <a:t>(</a:t>
            </a:r>
            <a:r>
              <a:rPr lang="de-DE" b="1" i="1" dirty="0" smtClean="0"/>
              <a:t>a) </a:t>
            </a:r>
            <a:r>
              <a:rPr lang="de-DE" b="1" i="1" dirty="0" err="1" smtClean="0"/>
              <a:t>little</a:t>
            </a:r>
            <a:r>
              <a:rPr lang="de-DE" b="1" i="1" dirty="0" smtClean="0"/>
              <a:t> </a:t>
            </a:r>
            <a:r>
              <a:rPr lang="de-DE" dirty="0" smtClean="0"/>
              <a:t>time.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quick.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707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Nouns</a:t>
            </a:r>
            <a:r>
              <a:rPr lang="de-DE" b="1" dirty="0"/>
              <a:t>, </a:t>
            </a:r>
            <a:r>
              <a:rPr lang="de-DE" b="1" dirty="0" err="1"/>
              <a:t>articles</a:t>
            </a:r>
            <a:r>
              <a:rPr lang="de-DE" b="1" dirty="0"/>
              <a:t> &amp; </a:t>
            </a:r>
            <a:r>
              <a:rPr lang="de-DE" b="1" u="sng" dirty="0" err="1"/>
              <a:t>determiners</a:t>
            </a:r>
            <a:endParaRPr lang="de-CH" u="sng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E799-09BD-43F4-9AD9-5989B75C115A}" type="slidenum">
              <a:rPr lang="de-CH" smtClean="0"/>
              <a:pPr/>
              <a:t>8</a:t>
            </a:fld>
            <a:endParaRPr lang="de-CH"/>
          </a:p>
        </p:txBody>
      </p:sp>
      <p:pic>
        <p:nvPicPr>
          <p:cNvPr id="5" name="Bild 4" descr="hfwbern_logo1_c_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328" y="217700"/>
            <a:ext cx="1121664" cy="472440"/>
          </a:xfrm>
          <a:prstGeom prst="rect">
            <a:avLst/>
          </a:prstGeom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CH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/>
              <a:t>some </a:t>
            </a:r>
            <a:r>
              <a:rPr lang="en-GB" dirty="0" smtClean="0"/>
              <a:t>and</a:t>
            </a:r>
            <a:r>
              <a:rPr lang="en-GB" b="1" dirty="0" smtClean="0"/>
              <a:t> </a:t>
            </a:r>
            <a:r>
              <a:rPr lang="en-GB" b="1" i="1" dirty="0" smtClean="0"/>
              <a:t>any	</a:t>
            </a:r>
          </a:p>
          <a:p>
            <a:pPr marL="0" indent="0">
              <a:buNone/>
            </a:pPr>
            <a:r>
              <a:rPr lang="en-GB" sz="2400" dirty="0">
                <a:sym typeface="Wingdings"/>
              </a:rPr>
              <a:t>(rules apply for ‘</a:t>
            </a:r>
            <a:r>
              <a:rPr lang="en-GB" sz="2400" u="sng" dirty="0">
                <a:sym typeface="Wingdings"/>
              </a:rPr>
              <a:t>some</a:t>
            </a:r>
            <a:r>
              <a:rPr lang="en-GB" sz="2400" dirty="0">
                <a:sym typeface="Wingdings"/>
              </a:rPr>
              <a:t>body‘, ‘</a:t>
            </a:r>
            <a:r>
              <a:rPr lang="en-GB" sz="2400" u="sng" dirty="0" smtClean="0">
                <a:sym typeface="Wingdings"/>
              </a:rPr>
              <a:t>any</a:t>
            </a:r>
            <a:r>
              <a:rPr lang="en-GB" sz="2400" dirty="0" smtClean="0">
                <a:sym typeface="Wingdings"/>
              </a:rPr>
              <a:t>thing‘, </a:t>
            </a:r>
            <a:r>
              <a:rPr lang="en-GB" sz="2400" dirty="0">
                <a:sym typeface="Wingdings"/>
              </a:rPr>
              <a:t>etc.)</a:t>
            </a:r>
            <a:endParaRPr lang="en-GB" sz="2400" i="1" dirty="0"/>
          </a:p>
          <a:p>
            <a:pPr lvl="1"/>
            <a:r>
              <a:rPr lang="en-GB" u="sng" dirty="0" smtClean="0"/>
              <a:t>pos</a:t>
            </a:r>
            <a:r>
              <a:rPr lang="en-GB" dirty="0" smtClean="0"/>
              <a:t>.: I have </a:t>
            </a:r>
            <a:r>
              <a:rPr lang="en-GB" b="1" dirty="0" smtClean="0"/>
              <a:t>some</a:t>
            </a:r>
            <a:r>
              <a:rPr lang="en-GB" dirty="0" smtClean="0"/>
              <a:t> apples.</a:t>
            </a:r>
          </a:p>
          <a:p>
            <a:pPr lvl="1"/>
            <a:r>
              <a:rPr lang="en-GB" u="sng" dirty="0" smtClean="0"/>
              <a:t>neg</a:t>
            </a:r>
            <a:r>
              <a:rPr lang="en-GB" dirty="0" smtClean="0"/>
              <a:t>.: I don‘t have </a:t>
            </a:r>
            <a:r>
              <a:rPr lang="en-GB" b="1" dirty="0" smtClean="0"/>
              <a:t>any </a:t>
            </a:r>
            <a:r>
              <a:rPr lang="en-GB" dirty="0" smtClean="0"/>
              <a:t>apples.</a:t>
            </a:r>
          </a:p>
          <a:p>
            <a:pPr lvl="1"/>
            <a:r>
              <a:rPr lang="en-GB" u="sng" dirty="0" smtClean="0"/>
              <a:t>ques</a:t>
            </a:r>
            <a:r>
              <a:rPr lang="en-GB" dirty="0" smtClean="0"/>
              <a:t>.: Do you have </a:t>
            </a:r>
            <a:r>
              <a:rPr lang="en-GB" b="1" dirty="0" smtClean="0"/>
              <a:t>any</a:t>
            </a:r>
            <a:r>
              <a:rPr lang="en-GB" dirty="0" smtClean="0"/>
              <a:t> apples?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but:</a:t>
            </a:r>
          </a:p>
          <a:p>
            <a:pPr lvl="1"/>
            <a:r>
              <a:rPr lang="en-GB" u="sng" dirty="0" smtClean="0"/>
              <a:t>offer</a:t>
            </a:r>
            <a:r>
              <a:rPr lang="en-GB" dirty="0" smtClean="0"/>
              <a:t>: Would you like </a:t>
            </a:r>
            <a:r>
              <a:rPr lang="en-GB" b="1" dirty="0" smtClean="0"/>
              <a:t>some</a:t>
            </a:r>
            <a:r>
              <a:rPr lang="en-GB" dirty="0" smtClean="0"/>
              <a:t> coffee? (yes)</a:t>
            </a:r>
          </a:p>
          <a:p>
            <a:pPr lvl="1"/>
            <a:r>
              <a:rPr lang="en-GB" u="sng" dirty="0" smtClean="0"/>
              <a:t>expectation</a:t>
            </a:r>
            <a:r>
              <a:rPr lang="en-GB" dirty="0" smtClean="0"/>
              <a:t>: Have you got </a:t>
            </a:r>
            <a:r>
              <a:rPr lang="en-GB" b="1" dirty="0" smtClean="0"/>
              <a:t>some</a:t>
            </a:r>
            <a:r>
              <a:rPr lang="en-GB" dirty="0" smtClean="0"/>
              <a:t> news? (yes)</a:t>
            </a:r>
          </a:p>
          <a:p>
            <a:pPr lvl="1"/>
            <a:r>
              <a:rPr lang="en-GB" u="sng" dirty="0" smtClean="0"/>
              <a:t>‘no limit‘: </a:t>
            </a:r>
            <a:r>
              <a:rPr lang="en-GB" dirty="0" smtClean="0"/>
              <a:t>You can do </a:t>
            </a:r>
            <a:r>
              <a:rPr lang="en-GB" b="1" dirty="0" smtClean="0"/>
              <a:t>any</a:t>
            </a:r>
            <a:r>
              <a:rPr lang="en-GB" dirty="0" smtClean="0"/>
              <a:t> exercise you want to.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1556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Your</a:t>
            </a:r>
            <a:r>
              <a:rPr lang="de-DE" smtClean="0"/>
              <a:t> </a:t>
            </a:r>
            <a:r>
              <a:rPr lang="de-DE" smtClean="0"/>
              <a:t>turn!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Grammar</a:t>
            </a:r>
            <a:r>
              <a:rPr lang="de-DE" dirty="0" smtClean="0"/>
              <a:t> Book, Units 39 </a:t>
            </a:r>
            <a:r>
              <a:rPr lang="mr-IN" dirty="0" smtClean="0"/>
              <a:t>–</a:t>
            </a:r>
            <a:r>
              <a:rPr lang="de-DE" dirty="0" smtClean="0"/>
              <a:t> 44	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Nouns, articles and determiners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10BCB-1C0C-CB40-B100-B99149FF484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15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Macintosh PowerPoint</Application>
  <PresentationFormat>Breitbild</PresentationFormat>
  <Paragraphs>86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Mangal</vt:lpstr>
      <vt:lpstr>Wingdings</vt:lpstr>
      <vt:lpstr>Arial</vt:lpstr>
      <vt:lpstr>Office-Design</vt:lpstr>
      <vt:lpstr>PowerPoint-Präsentation</vt:lpstr>
      <vt:lpstr>Nouns, articles &amp; determiners</vt:lpstr>
      <vt:lpstr>Nouns, articles &amp; determiners</vt:lpstr>
      <vt:lpstr>Nouns, articles &amp; determiners</vt:lpstr>
      <vt:lpstr>Nouns, articles &amp; determiners</vt:lpstr>
      <vt:lpstr>Nouns, articles &amp; determiners</vt:lpstr>
      <vt:lpstr>Nouns, articles &amp; determiners</vt:lpstr>
      <vt:lpstr>Nouns, articles &amp; determiners</vt:lpstr>
      <vt:lpstr>Your turn!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Brunner</dc:creator>
  <cp:lastModifiedBy>Philipp Brunner</cp:lastModifiedBy>
  <cp:revision>5</cp:revision>
  <dcterms:created xsi:type="dcterms:W3CDTF">2017-03-07T12:02:13Z</dcterms:created>
  <dcterms:modified xsi:type="dcterms:W3CDTF">2017-03-30T10:40:05Z</dcterms:modified>
</cp:coreProperties>
</file>